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1" r:id="rId4"/>
    <p:sldId id="262" r:id="rId5"/>
    <p:sldId id="270" r:id="rId6"/>
    <p:sldId id="271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492"/>
    <a:srgbClr val="2D6D6B"/>
    <a:srgbClr val="DEF2F2"/>
    <a:srgbClr val="225251"/>
    <a:srgbClr val="275F5E"/>
    <a:srgbClr val="4FB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586" autoAdjust="0"/>
  </p:normalViewPr>
  <p:slideViewPr>
    <p:cSldViewPr>
      <p:cViewPr>
        <p:scale>
          <a:sx n="78" d="100"/>
          <a:sy n="78" d="100"/>
        </p:scale>
        <p:origin x="-114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77E84-2F4E-4D40-8671-6EC059A3D8D0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6166-42CC-41B4-9146-EBD24E6C9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0C7F1-9AA3-43C2-82BC-F858A0FACD8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0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0C7F1-9AA3-43C2-82BC-F858A0FACD8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51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0C7F1-9AA3-43C2-82BC-F858A0FACD8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43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0C7F1-9AA3-43C2-82BC-F858A0FACD8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22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0C7F1-9AA3-43C2-82BC-F858A0FACD8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55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0C7F1-9AA3-43C2-82BC-F858A0FACD8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86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0C7F1-9AA3-43C2-82BC-F858A0FACD8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30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0C7F1-9AA3-43C2-82BC-F858A0FACD8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7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9F16-FBF7-419F-BEB1-9B3E7A897548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E1BB-E526-446B-91BA-8DF70F34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astal.edu/education/medlt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astal.edu/education/medlt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coastal.edu/graduat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astal.edu/education/faculty/details.html?x=105" TargetMode="External"/><Relationship Id="rId5" Type="http://schemas.openxmlformats.org/officeDocument/2006/relationships/hyperlink" Target="http://www.coastal.edu/education/faculty/details.html?x=108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3470"/>
            <a:ext cx="9144000" cy="6511060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381000"/>
          </a:xfrm>
          <a:gradFill>
            <a:gsLst>
              <a:gs pos="100000">
                <a:srgbClr val="2D6D6B"/>
              </a:gs>
              <a:gs pos="0">
                <a:srgbClr val="225251"/>
              </a:gs>
            </a:gsLst>
            <a:lin ang="16200000" scaled="1"/>
          </a:gradFill>
          <a:effectLst>
            <a:outerShdw blurRad="50800" dist="38100" dir="5400000" sx="95000" sy="95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DEF2F2"/>
                </a:solidFill>
                <a:latin typeface="Candara" pitchFamily="34" charset="0"/>
                <a:ea typeface="宋体" pitchFamily="1" charset="-122"/>
              </a:rPr>
              <a:t>Spadoni College of Education</a:t>
            </a:r>
            <a:endParaRPr lang="en-US" sz="1800" dirty="0">
              <a:solidFill>
                <a:srgbClr val="DEF2F2"/>
              </a:solidFill>
              <a:latin typeface="Candara" pitchFamily="34" charset="0"/>
            </a:endParaRPr>
          </a:p>
        </p:txBody>
      </p:sp>
      <p:pic>
        <p:nvPicPr>
          <p:cNvPr id="2071" name="Picture 23" descr="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51425"/>
            <a:ext cx="9144000" cy="18065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2895600"/>
            <a:ext cx="9144000" cy="1524000"/>
          </a:xfrm>
          <a:solidFill>
            <a:schemeClr val="bg1">
              <a:alpha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3C9492"/>
                </a:solidFill>
                <a:latin typeface="Candara" pitchFamily="34" charset="0"/>
              </a:rPr>
              <a:t>M.Ed. Learning &amp; Teaching</a:t>
            </a:r>
            <a: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INSTRUCTIONAL TECHNOLOGY</a:t>
            </a:r>
            <a:endParaRPr lang="en-US" b="1" dirty="0">
              <a:solidFill>
                <a:srgbClr val="2252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28956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8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WWW.COASTAL.EDU /EDUCATION/MEDLT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688"/>
            <a:ext cx="9144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381000"/>
          </a:xfrm>
          <a:gradFill flip="none" rotWithShape="1">
            <a:gsLst>
              <a:gs pos="100000">
                <a:srgbClr val="2D6D6B"/>
              </a:gs>
              <a:gs pos="0">
                <a:srgbClr val="225251"/>
              </a:gs>
            </a:gsLst>
            <a:lin ang="16200000" scaled="1"/>
            <a:tileRect/>
          </a:gra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DEF2F2"/>
                </a:solidFill>
                <a:latin typeface="Candara" pitchFamily="34" charset="0"/>
                <a:ea typeface="宋体" pitchFamily="1" charset="-122"/>
              </a:rPr>
              <a:t>M.Ed. Learning &amp; Teaching </a:t>
            </a:r>
            <a:endParaRPr lang="en-US" sz="1800" dirty="0">
              <a:solidFill>
                <a:srgbClr val="DEF2F2"/>
              </a:solidFill>
              <a:latin typeface="Candara" pitchFamily="34" charset="0"/>
            </a:endParaRPr>
          </a:p>
        </p:txBody>
      </p:sp>
      <p:pic>
        <p:nvPicPr>
          <p:cNvPr id="2071" name="Picture 23" descr="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51425"/>
            <a:ext cx="9144000" cy="18065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0"/>
          </a:xfrm>
          <a:noFill/>
          <a:effectLst/>
        </p:spPr>
        <p:txBody>
          <a:bodyPr anchor="t">
            <a:normAutofit/>
          </a:bodyPr>
          <a:lstStyle/>
          <a:p>
            <a:pPr algn="l"/>
            <a: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Overview</a:t>
            </a:r>
            <a:endParaRPr lang="en-US" b="1" dirty="0">
              <a:solidFill>
                <a:srgbClr val="2252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2954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30 credit program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100% online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 </a:t>
            </a:r>
            <a:r>
              <a:rPr lang="en-US" sz="2800" b="1" dirty="0" smtClean="0"/>
              <a:t>Practitioner focused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8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WWW.COASTAL.EDU /EDUCATION/MEDLT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688"/>
            <a:ext cx="9144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381000"/>
          </a:xfrm>
          <a:gradFill flip="none" rotWithShape="1">
            <a:gsLst>
              <a:gs pos="100000">
                <a:srgbClr val="2D6D6B"/>
              </a:gs>
              <a:gs pos="0">
                <a:srgbClr val="225251"/>
              </a:gs>
            </a:gsLst>
            <a:lin ang="16200000" scaled="1"/>
            <a:tileRect/>
          </a:gra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DEF2F2"/>
                </a:solidFill>
                <a:latin typeface="Candara" pitchFamily="34" charset="0"/>
                <a:ea typeface="宋体" pitchFamily="1" charset="-122"/>
              </a:rPr>
              <a:t>M.Ed. Learning &amp; Teaching </a:t>
            </a:r>
            <a:endParaRPr lang="en-US" sz="1800" dirty="0">
              <a:solidFill>
                <a:srgbClr val="DEF2F2"/>
              </a:solidFill>
              <a:latin typeface="Candara" pitchFamily="34" charset="0"/>
            </a:endParaRPr>
          </a:p>
        </p:txBody>
      </p:sp>
      <p:pic>
        <p:nvPicPr>
          <p:cNvPr id="2071" name="Picture 23" descr="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51425"/>
            <a:ext cx="9144000" cy="18065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0"/>
          </a:xfrm>
          <a:noFill/>
          <a:effectLst/>
        </p:spPr>
        <p:txBody>
          <a:bodyPr anchor="t">
            <a:normAutofit/>
          </a:bodyPr>
          <a:lstStyle/>
          <a:p>
            <a:pPr algn="l"/>
            <a: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Cost</a:t>
            </a:r>
            <a:endParaRPr lang="en-US" b="1" dirty="0">
              <a:solidFill>
                <a:srgbClr val="2252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295400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50% Tuition Discount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For partner districts*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u="sng" dirty="0" smtClean="0"/>
              <a:t>Approximately</a:t>
            </a:r>
            <a:r>
              <a:rPr lang="en-US" sz="2000" dirty="0" smtClean="0"/>
              <a:t> $800 per course</a:t>
            </a:r>
          </a:p>
          <a:p>
            <a:r>
              <a:rPr lang="en-US" sz="20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Quick ROI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M.Ed. Salary bonus </a:t>
            </a:r>
            <a:r>
              <a:rPr lang="en-US" sz="2400" dirty="0" smtClean="0"/>
              <a:t>+</a:t>
            </a:r>
            <a:r>
              <a:rPr lang="en-US" sz="2000" dirty="0" smtClean="0"/>
              <a:t> $5,000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C9492"/>
                </a:solidFill>
              </a:rPr>
              <a:t>Payback in less than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C9492"/>
                </a:solidFill>
              </a:rPr>
              <a:t/>
            </a:r>
            <a:b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C9492"/>
                </a:solidFill>
              </a:rPr>
            </a:b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C9492"/>
                </a:solidFill>
              </a:rPr>
              <a:t>  18 months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C9492"/>
                </a:solidFill>
              </a:rPr>
              <a:t>!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C9492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334000" y="609600"/>
            <a:ext cx="3395662" cy="3819414"/>
            <a:chOff x="5334000" y="1447800"/>
            <a:chExt cx="3395662" cy="3819414"/>
          </a:xfrm>
        </p:grpSpPr>
        <p:pic>
          <p:nvPicPr>
            <p:cNvPr id="3074" name="Picture 2" descr="C:\Users\214I\AppData\Local\Microsoft\Windows\Temporary Internet Files\Content.IE5\1NOM0OEQ\MC900354016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1447800"/>
              <a:ext cx="3395662" cy="3819414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/>
            <p:nvPr/>
          </p:nvSpPr>
          <p:spPr>
            <a:xfrm>
              <a:off x="5970187" y="1686380"/>
              <a:ext cx="2185896" cy="9044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21431853">
              <a:off x="6096000" y="1798760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629400" y="1062335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$750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29732" y="1066800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x10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1062335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$8,000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WWW.COASTAL.EDU /EDUCATION/MEDLT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7800" y="46482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b="1" dirty="0" smtClean="0"/>
              <a:t>Statewide</a:t>
            </a:r>
            <a:r>
              <a:rPr lang="en-US" dirty="0" smtClean="0"/>
              <a:t> discount: 30%</a:t>
            </a:r>
          </a:p>
          <a:p>
            <a:r>
              <a:rPr lang="en-US" b="1" dirty="0" smtClean="0"/>
              <a:t>       Partner</a:t>
            </a:r>
            <a:r>
              <a:rPr lang="en-US" dirty="0" smtClean="0"/>
              <a:t> district discount: 50%</a:t>
            </a:r>
          </a:p>
          <a:p>
            <a:r>
              <a:rPr lang="en-US" dirty="0" smtClean="0"/>
              <a:t>           </a:t>
            </a:r>
            <a:r>
              <a:rPr lang="en-US" i="1" dirty="0" smtClean="0">
                <a:solidFill>
                  <a:srgbClr val="3C9492"/>
                </a:solidFill>
              </a:rPr>
              <a:t>See web site for details.</a:t>
            </a:r>
            <a:endParaRPr lang="en-US" i="1" dirty="0">
              <a:solidFill>
                <a:srgbClr val="3C949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4" grpId="0" animBg="1"/>
      <p:bldP spid="18" grpId="0" animBg="1"/>
      <p:bldP spid="19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688"/>
            <a:ext cx="9144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381000"/>
          </a:xfrm>
          <a:gradFill flip="none" rotWithShape="1">
            <a:gsLst>
              <a:gs pos="100000">
                <a:srgbClr val="2D6D6B"/>
              </a:gs>
              <a:gs pos="0">
                <a:srgbClr val="225251"/>
              </a:gs>
            </a:gsLst>
            <a:lin ang="16200000" scaled="1"/>
            <a:tileRect/>
          </a:gra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DEF2F2"/>
                </a:solidFill>
                <a:latin typeface="Candara" pitchFamily="34" charset="0"/>
                <a:ea typeface="宋体" pitchFamily="1" charset="-122"/>
              </a:rPr>
              <a:t>M.Ed. Learning &amp; Teaching </a:t>
            </a:r>
            <a:endParaRPr lang="en-US" sz="1800" dirty="0">
              <a:solidFill>
                <a:srgbClr val="DEF2F2"/>
              </a:solidFill>
              <a:latin typeface="Candara" pitchFamily="34" charset="0"/>
            </a:endParaRPr>
          </a:p>
        </p:txBody>
      </p:sp>
      <p:pic>
        <p:nvPicPr>
          <p:cNvPr id="2071" name="Picture 23" descr="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51425"/>
            <a:ext cx="9144000" cy="18065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0"/>
          </a:xfrm>
          <a:noFill/>
          <a:effectLst/>
        </p:spPr>
        <p:txBody>
          <a:bodyPr anchor="t">
            <a:normAutofit/>
          </a:bodyPr>
          <a:lstStyle/>
          <a:p>
            <a:pPr algn="l"/>
            <a: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Admission</a:t>
            </a:r>
            <a:endParaRPr lang="en-US" b="1" dirty="0">
              <a:solidFill>
                <a:srgbClr val="2252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2954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Application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Transcripts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G.P.A &gt; 3.0 </a:t>
            </a:r>
            <a:r>
              <a:rPr lang="en-US" sz="2000" dirty="0" smtClean="0"/>
              <a:t>(Undergraduate)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Two Recommendations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Teaching License NOT REQUIRED</a:t>
            </a:r>
            <a:endParaRPr lang="en-US" sz="2000" dirty="0" smtClean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WWW.COASTAL.EDU /EDUCATION/MEDLT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688"/>
            <a:ext cx="9144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381000"/>
          </a:xfrm>
          <a:gradFill flip="none" rotWithShape="1">
            <a:gsLst>
              <a:gs pos="100000">
                <a:srgbClr val="2D6D6B"/>
              </a:gs>
              <a:gs pos="0">
                <a:srgbClr val="225251"/>
              </a:gs>
            </a:gsLst>
            <a:lin ang="16200000" scaled="1"/>
            <a:tileRect/>
          </a:gra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DEF2F2"/>
                </a:solidFill>
                <a:latin typeface="Candara" pitchFamily="34" charset="0"/>
                <a:ea typeface="宋体" pitchFamily="1" charset="-122"/>
              </a:rPr>
              <a:t>M.Ed. Learning &amp; Teaching </a:t>
            </a:r>
            <a:endParaRPr lang="en-US" sz="1800" dirty="0">
              <a:solidFill>
                <a:srgbClr val="DEF2F2"/>
              </a:solidFill>
              <a:latin typeface="Candara" pitchFamily="34" charset="0"/>
            </a:endParaRPr>
          </a:p>
        </p:txBody>
      </p:sp>
      <p:pic>
        <p:nvPicPr>
          <p:cNvPr id="2071" name="Picture 23" descr="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51425"/>
            <a:ext cx="9144000" cy="18065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0"/>
          </a:xfrm>
          <a:noFill/>
          <a:effectLst/>
        </p:spPr>
        <p:txBody>
          <a:bodyPr anchor="t">
            <a:normAutofit/>
          </a:bodyPr>
          <a:lstStyle/>
          <a:p>
            <a:pPr algn="l"/>
            <a: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Instructional Technology</a:t>
            </a:r>
            <a:endParaRPr lang="en-US" b="1" dirty="0">
              <a:solidFill>
                <a:srgbClr val="2252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295400"/>
            <a:ext cx="7772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Courses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2D6D6B"/>
                </a:solidFill>
              </a:rPr>
              <a:t>EDIT 610 </a:t>
            </a:r>
            <a:r>
              <a:rPr lang="en-US" sz="2000" dirty="0" smtClean="0"/>
              <a:t>Instructional Design and Technology Integration </a:t>
            </a:r>
            <a:r>
              <a:rPr lang="en-US" sz="1600" dirty="0" smtClean="0"/>
              <a:t>(3)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2D6D6B"/>
                </a:solidFill>
              </a:rPr>
              <a:t>EDIT 620 </a:t>
            </a:r>
            <a:r>
              <a:rPr lang="en-US" sz="2000" dirty="0" smtClean="0"/>
              <a:t>Technology Planning and Management </a:t>
            </a:r>
            <a:r>
              <a:rPr lang="en-US" sz="1600" dirty="0" smtClean="0"/>
              <a:t>(3)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2D6D6B"/>
                </a:solidFill>
              </a:rPr>
              <a:t>EDIT 630 </a:t>
            </a:r>
            <a:r>
              <a:rPr lang="en-US" sz="2000" dirty="0" smtClean="0"/>
              <a:t>Development of Instructional Multimedia </a:t>
            </a:r>
            <a:r>
              <a:rPr lang="en-US" sz="1600" dirty="0" smtClean="0"/>
              <a:t>(3)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2D6D6B"/>
                </a:solidFill>
              </a:rPr>
              <a:t>EDIT 640 </a:t>
            </a:r>
            <a:r>
              <a:rPr lang="en-US" sz="2000" dirty="0" smtClean="0"/>
              <a:t>Instructional Video Production </a:t>
            </a:r>
            <a:r>
              <a:rPr lang="en-US" sz="1600" dirty="0" smtClean="0"/>
              <a:t>(3)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2D6D6B"/>
                </a:solidFill>
              </a:rPr>
              <a:t>EDIT 650 </a:t>
            </a:r>
            <a:r>
              <a:rPr lang="en-US" sz="2000" dirty="0" smtClean="0"/>
              <a:t>Teaching and Learning Online </a:t>
            </a:r>
            <a:r>
              <a:rPr lang="en-US" sz="1600" dirty="0" smtClean="0"/>
              <a:t>(3)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b="1" dirty="0" smtClean="0">
                <a:solidFill>
                  <a:srgbClr val="2D6D6B"/>
                </a:solidFill>
              </a:rPr>
              <a:t>EDIT 660 </a:t>
            </a:r>
            <a:r>
              <a:rPr lang="en-US" sz="2000" dirty="0" smtClean="0"/>
              <a:t>Advanced Online Teaching </a:t>
            </a:r>
            <a:r>
              <a:rPr lang="en-US" sz="1600" dirty="0" smtClean="0"/>
              <a:t>(3)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latin typeface="Calibri" pitchFamily="34" charset="0"/>
              </a:rPr>
              <a:t> Required Capstone*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2D6D6B"/>
                </a:solidFill>
              </a:rPr>
              <a:t>EDIT 690 </a:t>
            </a:r>
            <a:r>
              <a:rPr lang="en-US" sz="2000" dirty="0" smtClean="0"/>
              <a:t>Seminar in Instructional Technology *</a:t>
            </a:r>
            <a:r>
              <a:rPr lang="en-US" sz="1600" dirty="0" smtClean="0"/>
              <a:t>(3)</a:t>
            </a:r>
            <a:endParaRPr lang="en-US" sz="2000" dirty="0" smtClean="0"/>
          </a:p>
          <a:p>
            <a:pPr lvl="1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WWW.COASTAL.EDU /EDUCATION/MEDLT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688"/>
            <a:ext cx="9144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381000"/>
          </a:xfrm>
          <a:gradFill flip="none" rotWithShape="1">
            <a:gsLst>
              <a:gs pos="100000">
                <a:srgbClr val="2D6D6B"/>
              </a:gs>
              <a:gs pos="0">
                <a:srgbClr val="225251"/>
              </a:gs>
            </a:gsLst>
            <a:lin ang="16200000" scaled="1"/>
            <a:tileRect/>
          </a:gra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DEF2F2"/>
                </a:solidFill>
                <a:latin typeface="Candara" pitchFamily="34" charset="0"/>
                <a:ea typeface="宋体" pitchFamily="1" charset="-122"/>
              </a:rPr>
              <a:t>M.Ed. Learning &amp; Teaching </a:t>
            </a:r>
            <a:endParaRPr lang="en-US" sz="1800" dirty="0">
              <a:solidFill>
                <a:srgbClr val="DEF2F2"/>
              </a:solidFill>
              <a:latin typeface="Candara" pitchFamily="34" charset="0"/>
            </a:endParaRPr>
          </a:p>
        </p:txBody>
      </p:sp>
      <p:pic>
        <p:nvPicPr>
          <p:cNvPr id="2071" name="Picture 23" descr="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51425"/>
            <a:ext cx="9144000" cy="18065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0"/>
          </a:xfrm>
          <a:noFill/>
          <a:effectLst/>
        </p:spPr>
        <p:txBody>
          <a:bodyPr anchor="t">
            <a:normAutofit/>
          </a:bodyPr>
          <a:lstStyle/>
          <a:p>
            <a:pPr algn="l"/>
            <a: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Instructional Technology</a:t>
            </a:r>
            <a:endParaRPr lang="en-US" b="1" dirty="0">
              <a:solidFill>
                <a:srgbClr val="2252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295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>
                <a:hlinkClick r:id="rId5"/>
              </a:rPr>
              <a:t>www.coastal.edu/education/medlt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endParaRPr lang="en-US" sz="3200" b="1" dirty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Facebook “CCU </a:t>
            </a:r>
            <a:r>
              <a:rPr lang="en-US" sz="3200" b="1" smtClean="0"/>
              <a:t>Instructional Technology” 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WWW.COASTAL.EDU /EDUCATION/MEDLT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64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688"/>
            <a:ext cx="9144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381000"/>
          </a:xfrm>
          <a:gradFill flip="none" rotWithShape="1">
            <a:gsLst>
              <a:gs pos="100000">
                <a:srgbClr val="2D6D6B"/>
              </a:gs>
              <a:gs pos="0">
                <a:srgbClr val="225251"/>
              </a:gs>
            </a:gsLst>
            <a:lin ang="16200000" scaled="1"/>
            <a:tileRect/>
          </a:gra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DEF2F2"/>
                </a:solidFill>
                <a:latin typeface="Candara" pitchFamily="34" charset="0"/>
                <a:ea typeface="宋体" pitchFamily="1" charset="-122"/>
              </a:rPr>
              <a:t>M.Ed. Learning &amp; Teaching </a:t>
            </a:r>
            <a:endParaRPr lang="en-US" sz="1800" dirty="0">
              <a:solidFill>
                <a:srgbClr val="DEF2F2"/>
              </a:solidFill>
              <a:latin typeface="Candara" pitchFamily="34" charset="0"/>
            </a:endParaRPr>
          </a:p>
        </p:txBody>
      </p:sp>
      <p:pic>
        <p:nvPicPr>
          <p:cNvPr id="2071" name="Picture 23" descr="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51425"/>
            <a:ext cx="9144000" cy="18065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0"/>
          </a:xfrm>
          <a:noFill/>
          <a:effectLst/>
        </p:spPr>
        <p:txBody>
          <a:bodyPr anchor="t">
            <a:normAutofit/>
          </a:bodyPr>
          <a:lstStyle/>
          <a:p>
            <a:pPr algn="l"/>
            <a: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Instructional Technology</a:t>
            </a:r>
            <a:endParaRPr lang="en-US" b="1" dirty="0">
              <a:solidFill>
                <a:srgbClr val="2252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339024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>
                <a:hlinkClick r:id="rId5"/>
              </a:rPr>
              <a:t>www.coastal.edu/education/medlt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endParaRPr lang="en-US" sz="3200" b="1" dirty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Facebook “CCU Instructional Technology” 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WWW.COASTAL.EDU /EDUCATION/MEDLT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36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688"/>
            <a:ext cx="9144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381000"/>
          </a:xfrm>
          <a:gradFill flip="none" rotWithShape="1">
            <a:gsLst>
              <a:gs pos="100000">
                <a:srgbClr val="2D6D6B"/>
              </a:gs>
              <a:gs pos="0">
                <a:srgbClr val="225251"/>
              </a:gs>
            </a:gsLst>
            <a:lin ang="16200000" scaled="1"/>
            <a:tileRect/>
          </a:gra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DEF2F2"/>
                </a:solidFill>
                <a:latin typeface="Candara" pitchFamily="34" charset="0"/>
                <a:ea typeface="宋体" pitchFamily="1" charset="-122"/>
              </a:rPr>
              <a:t>M.Ed. Learning &amp; Teaching </a:t>
            </a:r>
            <a:endParaRPr lang="en-US" sz="1800" dirty="0">
              <a:solidFill>
                <a:srgbClr val="DEF2F2"/>
              </a:solidFill>
              <a:latin typeface="Candara" pitchFamily="34" charset="0"/>
            </a:endParaRPr>
          </a:p>
        </p:txBody>
      </p:sp>
      <p:pic>
        <p:nvPicPr>
          <p:cNvPr id="2071" name="Picture 23" descr="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51425"/>
            <a:ext cx="9144000" cy="18065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0"/>
          </a:xfrm>
          <a:noFill/>
          <a:effectLst/>
        </p:spPr>
        <p:txBody>
          <a:bodyPr anchor="t">
            <a:normAutofit/>
          </a:bodyPr>
          <a:lstStyle/>
          <a:p>
            <a:pPr algn="l"/>
            <a:r>
              <a:rPr lang="en-US" b="1" dirty="0" smtClean="0">
                <a:solidFill>
                  <a:srgbClr val="2252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Instructional Technology</a:t>
            </a:r>
            <a:endParaRPr lang="en-US" b="1" dirty="0">
              <a:solidFill>
                <a:srgbClr val="2252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213604"/>
            <a:ext cx="8153400" cy="3905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Instructional </a:t>
            </a:r>
            <a:r>
              <a:rPr lang="en-US" sz="2000" b="1" dirty="0"/>
              <a:t>Technology </a:t>
            </a:r>
            <a:r>
              <a:rPr lang="en-US" sz="2000" b="1" dirty="0" smtClean="0"/>
              <a:t>– Coordinator &amp; Professor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5"/>
              </a:rPr>
              <a:t>Dr. Jeremy Dickerson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jdickers@coastal.edu</a:t>
            </a:r>
            <a:br>
              <a:rPr lang="en-US" sz="2000" dirty="0"/>
            </a:br>
            <a:r>
              <a:rPr lang="en-US" sz="2000" dirty="0" smtClean="0"/>
              <a:t>843-349-2772</a:t>
            </a:r>
          </a:p>
          <a:p>
            <a:endParaRPr lang="en-US" sz="2000" dirty="0"/>
          </a:p>
          <a:p>
            <a:r>
              <a:rPr lang="en-US" sz="2000" dirty="0" smtClean="0">
                <a:hlinkClick r:id="rId6"/>
              </a:rPr>
              <a:t>Ms</a:t>
            </a:r>
            <a:r>
              <a:rPr lang="en-US" sz="2000" dirty="0">
                <a:hlinkClick r:id="rId6"/>
              </a:rPr>
              <a:t>. Lynn </a:t>
            </a:r>
            <a:r>
              <a:rPr lang="en-US" sz="2000" dirty="0" smtClean="0">
                <a:hlinkClick r:id="rId6"/>
              </a:rPr>
              <a:t>Millard</a:t>
            </a:r>
            <a:r>
              <a:rPr lang="en-US" sz="2000" dirty="0" smtClean="0"/>
              <a:t> – Administrative Assistant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lmillard@coastal.edu</a:t>
            </a:r>
            <a:br>
              <a:rPr lang="en-US" sz="2000" dirty="0"/>
            </a:br>
            <a:r>
              <a:rPr lang="en-US" sz="2000" dirty="0" smtClean="0"/>
              <a:t>843-349-2011</a:t>
            </a:r>
          </a:p>
          <a:p>
            <a:endParaRPr lang="en-US" sz="2000" dirty="0"/>
          </a:p>
          <a:p>
            <a:r>
              <a:rPr lang="en-US" sz="2000" dirty="0">
                <a:hlinkClick r:id="rId7"/>
              </a:rPr>
              <a:t>Office of Graduate Studies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graduate@coastal.edu</a:t>
            </a:r>
            <a:br>
              <a:rPr lang="en-US" sz="2000" dirty="0"/>
            </a:br>
            <a:r>
              <a:rPr lang="en-US" sz="2000" dirty="0"/>
              <a:t>843-349-2394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prstClr val="white"/>
                </a:solidFill>
              </a:rPr>
              <a:t>WWW.COASTAL.EDU /EDUCATION/MEDLT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890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253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M.Ed. Learning &amp; Teaching INSTRUCTIONAL TECHNOLOGY</vt:lpstr>
      <vt:lpstr>Overview</vt:lpstr>
      <vt:lpstr>Cost</vt:lpstr>
      <vt:lpstr>Admission</vt:lpstr>
      <vt:lpstr>Instructional Technology</vt:lpstr>
      <vt:lpstr>Instructional Technology</vt:lpstr>
      <vt:lpstr>Instructional Technology</vt:lpstr>
      <vt:lpstr>Instructional Technology</vt:lpstr>
    </vt:vector>
  </TitlesOfParts>
  <Company>CCU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ryoung</dc:creator>
  <cp:lastModifiedBy>Windows User</cp:lastModifiedBy>
  <cp:revision>271</cp:revision>
  <dcterms:created xsi:type="dcterms:W3CDTF">2011-01-25T14:15:23Z</dcterms:created>
  <dcterms:modified xsi:type="dcterms:W3CDTF">2015-02-13T14:59:20Z</dcterms:modified>
</cp:coreProperties>
</file>